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9" r:id="rId5"/>
    <p:sldId id="258" r:id="rId6"/>
    <p:sldId id="261" r:id="rId7"/>
    <p:sldId id="260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0129E-39DB-82D1-D627-EA16A3FE4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1056F8-54F5-EBC9-A377-6E17E9F13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D28780-837C-0ED6-3870-B9F8CA70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95D9DE-EA8D-9DB4-E371-3EC1BBD4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4F0456-834E-C4BD-52DB-82AC51138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177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59CCBD-03EE-E49D-F164-DC5A71F49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925F77-FF91-DEB2-BFD2-542C571EF8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07CC74-5E06-BCAB-0FC9-58F1D03E3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26C12D-A88C-EA94-2429-C2E91A46D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3C8DFB-C221-29CE-A19C-5FA091E3C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63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3CD56F5-783D-4A4E-F47A-CC733048BF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3DB1B0-1861-8A5F-28FE-897924983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BD4BB6-75F1-4568-2CE5-1ACCA71A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53FAB9-D401-391C-F81E-A9964F9B4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C27742-82DC-19DD-91CF-D8EAA7777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203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5A8EA2-0B0A-4225-AE87-9004B7F0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09526C-6DFC-38EF-AE50-E40D11364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ED6C0B-1443-7446-D263-B04FE27C6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FB0EC6-2A81-083C-D0A4-6A4602492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8A13C2-693C-A392-7199-6ED268E2D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720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C4F800-E5BD-514D-E303-F70F17CCD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75EC06-9531-7904-F79E-33BEDA2D6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0F2FCC-D033-9C13-0370-70C2BA883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AFF56C-4029-53A0-208C-C7FB3E800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BE3A38-9B39-90F3-E3ED-31440502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997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98E5B-4D4C-384F-E37C-28A87E31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D05B7D-B0C7-1C53-68B6-E0DC52A50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3F63A0-38D3-8867-4F73-1F0A40BC79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896955-0773-17A7-777B-DC08CEB9C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81E0B0-4E38-5511-43E7-B4FE9D5CC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3FA26B-FBD7-FF12-65EA-747D0FA93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321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6B1BD5-73A8-75AF-5FC2-91C3A0B1F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82B3CC-851C-6A01-BF8F-F7E0A90D6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D857B6-6163-4CC1-1509-E3DF4ADCF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5F3050-8E49-999C-6286-E3AEF3342C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7C10B64-EF4E-600E-6E3D-9837D0B40F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E3E90F-2D69-41BB-7FA6-FED40484A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0E33778-9319-CFAB-0711-EC0B37A85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8C65116-0120-DD6F-B8F4-F4A2E626C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529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5EC3CC-2A11-A057-57E1-9F8D21B6F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373B380-8E0A-319B-DA49-442664A5A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6B1A03-B55E-CBF7-F425-F4C445B83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047B5B-410E-2123-DB4F-7F9326913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229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95749E-499B-53EF-BCB2-397BE350B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95C6CB-CC2E-4A03-3FA8-BBE0AC002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E3A342-EF64-39F7-9E95-AE5A115FA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541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0118A0-B9CA-A8B6-5EE2-25F3DCA4A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5F802F-DEF0-8AD1-1C0C-593F79D6A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D7BA00-DBE0-C377-349D-D0AE91E23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6E8E27-40D3-EBFF-4049-E30EC1548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612033-A068-7AEB-54F9-58C4E95B8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4CAC14-259D-7E21-1C40-E2AC7146F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995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C65DBC-3ED6-D297-4F0E-36213312D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82B71C2-3147-9F13-E71F-3CE4A358F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DD6E9A-1C2A-6BF5-A048-3D038BB3A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AF7346-CBAF-F6A5-AE12-AA8F87AE6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15BADF-231A-8370-2E4F-4EF5F28D1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6448EC-BDDC-FB13-EBE2-B3FD79791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122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C1D240-62FB-A625-D878-0AB30CC06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C3DE99-EE34-B027-DB51-A15547431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4521B1-283B-0CCB-8DC0-6A92299E71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4C22C-B011-4D60-BE99-1B6D3A0C77D0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970105-71CF-08D3-294B-30D03380F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4C2CEA-9573-DA0E-6655-F547CB154B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FB1D9-7A16-4074-8E7D-183540AC5E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11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43E26-39C3-1B66-8EF1-FFEF2EF605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 발표 자료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1920A10-F199-9E3B-B5C7-C6F34E9A10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이지환</a:t>
            </a: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201CB709-B989-10DC-893F-3336A17CFC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45802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01"/>
    </mc:Choice>
    <mc:Fallback>
      <p:transition spd="slow" advTm="5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917BC8-EFB6-512E-E878-7BCEB6E0EB53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Multiple Linear Regression</a:t>
            </a:r>
            <a:endParaRPr lang="ko-KR" altLang="en-US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7CE1E22-DDEF-EF7C-01C9-7DC541AE9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084" y="1205856"/>
            <a:ext cx="10665831" cy="101715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C015138-05C8-EADA-EF61-5C08222B29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6124" y="2466268"/>
            <a:ext cx="4769265" cy="114937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CBF5B9-D4FB-4B21-B614-663100F6554E}"/>
              </a:ext>
            </a:extLst>
          </p:cNvPr>
          <p:cNvSpPr/>
          <p:nvPr/>
        </p:nvSpPr>
        <p:spPr>
          <a:xfrm>
            <a:off x="1036320" y="3117807"/>
            <a:ext cx="4551680" cy="4978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7D201BD-5751-79E8-0D67-1ADB7099F9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4398" y="2466268"/>
            <a:ext cx="5130801" cy="2897706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E7D915F4-ADCC-6911-F057-8B81B013F5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30464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87"/>
    </mc:Choice>
    <mc:Fallback>
      <p:transition spd="slow" advTm="30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917BC8-EFB6-512E-E878-7BCEB6E0EB53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Logistic Regression</a:t>
            </a:r>
            <a:endParaRPr lang="ko-KR" altLang="en-US" b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F191640-12C2-4021-31D3-CA67488D9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1" y="3467098"/>
            <a:ext cx="4521201" cy="3390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F168A19-0E27-A243-993B-EEDC666F4A15}"/>
              </a:ext>
            </a:extLst>
          </p:cNvPr>
          <p:cNvSpPr/>
          <p:nvPr/>
        </p:nvSpPr>
        <p:spPr>
          <a:xfrm>
            <a:off x="3346672" y="4744720"/>
            <a:ext cx="457200" cy="4978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EF62F529-C2AF-AE99-B168-08B30D5BBC56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 flipV="1">
            <a:off x="3803872" y="4221039"/>
            <a:ext cx="874808" cy="77260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73DA6B7-8CAF-201B-BF3D-838A5ACD8291}"/>
              </a:ext>
            </a:extLst>
          </p:cNvPr>
          <p:cNvSpPr txBox="1"/>
          <p:nvPr/>
        </p:nvSpPr>
        <p:spPr>
          <a:xfrm>
            <a:off x="4678680" y="4036373"/>
            <a:ext cx="2667000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어떤 </a:t>
            </a:r>
            <a:r>
              <a:rPr lang="en-US" altLang="ko-KR" dirty="0"/>
              <a:t>class</a:t>
            </a:r>
            <a:r>
              <a:rPr lang="ko-KR" altLang="en-US" dirty="0"/>
              <a:t>로 분류될까</a:t>
            </a:r>
            <a:r>
              <a:rPr lang="en-US" altLang="ko-KR" dirty="0"/>
              <a:t>?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24743122-7FEA-E49C-AA9F-A9951E9492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7408" y="4077014"/>
            <a:ext cx="3673158" cy="160795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F55A1B51-4B67-AEF6-898F-DDA3328B05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6931" y="402707"/>
            <a:ext cx="9198137" cy="297205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A72CF23-2D41-F0D1-0319-9379A5890376}"/>
              </a:ext>
            </a:extLst>
          </p:cNvPr>
          <p:cNvSpPr txBox="1"/>
          <p:nvPr/>
        </p:nvSpPr>
        <p:spPr>
          <a:xfrm>
            <a:off x="4678680" y="4627660"/>
            <a:ext cx="2667000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분류 기준</a:t>
            </a:r>
            <a:r>
              <a:rPr lang="en-US" altLang="ko-KR" dirty="0"/>
              <a:t>:</a:t>
            </a:r>
          </a:p>
          <a:p>
            <a:r>
              <a:rPr lang="en-US" altLang="ko-KR" b="1" dirty="0"/>
              <a:t>Cost</a:t>
            </a:r>
            <a:r>
              <a:rPr lang="ko-KR" altLang="en-US" b="1" dirty="0"/>
              <a:t> </a:t>
            </a:r>
            <a:r>
              <a:rPr lang="en-US" altLang="ko-KR" b="1" dirty="0"/>
              <a:t>minimization</a:t>
            </a:r>
            <a:endParaRPr lang="en-US" altLang="ko-KR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C99061F-AE92-C2C6-90CD-1D76987BEA2E}"/>
              </a:ext>
            </a:extLst>
          </p:cNvPr>
          <p:cNvSpPr/>
          <p:nvPr/>
        </p:nvSpPr>
        <p:spPr>
          <a:xfrm>
            <a:off x="7707408" y="5354321"/>
            <a:ext cx="3673158" cy="3306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494856C7-3CDB-D25B-0C4D-FDEF56CD8A80}"/>
              </a:ext>
            </a:extLst>
          </p:cNvPr>
          <p:cNvCxnSpPr>
            <a:cxnSpLocks/>
            <a:stCxn id="26" idx="2"/>
            <a:endCxn id="43" idx="0"/>
          </p:cNvCxnSpPr>
          <p:nvPr/>
        </p:nvCxnSpPr>
        <p:spPr>
          <a:xfrm>
            <a:off x="6012180" y="5273991"/>
            <a:ext cx="0" cy="22195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D1DD25E-4B04-70AB-6F4A-6DDBD0939ED4}"/>
              </a:ext>
            </a:extLst>
          </p:cNvPr>
          <p:cNvSpPr txBox="1"/>
          <p:nvPr/>
        </p:nvSpPr>
        <p:spPr>
          <a:xfrm>
            <a:off x="4678680" y="5495946"/>
            <a:ext cx="2667000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최적화 방법</a:t>
            </a:r>
            <a:r>
              <a:rPr lang="en-US" altLang="ko-KR" dirty="0"/>
              <a:t>:</a:t>
            </a:r>
          </a:p>
          <a:p>
            <a:r>
              <a:rPr lang="en-US" altLang="ko-KR" b="1" dirty="0"/>
              <a:t>Gradient descent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6C628BCF-2BC5-2A12-D931-3F0F4E1D0325}"/>
              </a:ext>
            </a:extLst>
          </p:cNvPr>
          <p:cNvCxnSpPr>
            <a:cxnSpLocks/>
            <a:stCxn id="27" idx="1"/>
            <a:endCxn id="26" idx="3"/>
          </p:cNvCxnSpPr>
          <p:nvPr/>
        </p:nvCxnSpPr>
        <p:spPr>
          <a:xfrm flipH="1" flipV="1">
            <a:off x="7345680" y="4950826"/>
            <a:ext cx="361728" cy="5688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AAED817B-B6AB-D21A-EADE-90DF5EB871BA}"/>
              </a:ext>
            </a:extLst>
          </p:cNvPr>
          <p:cNvCxnSpPr>
            <a:cxnSpLocks/>
            <a:stCxn id="10" idx="2"/>
            <a:endCxn id="26" idx="0"/>
          </p:cNvCxnSpPr>
          <p:nvPr/>
        </p:nvCxnSpPr>
        <p:spPr>
          <a:xfrm>
            <a:off x="6012180" y="4405705"/>
            <a:ext cx="0" cy="22195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B4D7F6E3-F05F-AD0F-AB2F-24A13EB03B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29287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05"/>
    </mc:Choice>
    <mc:Fallback>
      <p:transition spd="slow" advTm="64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917BC8-EFB6-512E-E878-7BCEB6E0EB53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/>
              <a:t>더 생각해볼 주제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28E484-CAB9-6890-6A59-A450F9ADBE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298" b="-756"/>
          <a:stretch/>
        </p:blipFill>
        <p:spPr>
          <a:xfrm>
            <a:off x="119155" y="2270700"/>
            <a:ext cx="5976845" cy="337826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33F9D7D-19FC-84E5-A178-4137961836D2}"/>
              </a:ext>
            </a:extLst>
          </p:cNvPr>
          <p:cNvSpPr/>
          <p:nvPr/>
        </p:nvSpPr>
        <p:spPr>
          <a:xfrm>
            <a:off x="193040" y="2895600"/>
            <a:ext cx="1076960" cy="2641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837E75C-C651-090F-EAD6-F2315126B196}"/>
              </a:ext>
            </a:extLst>
          </p:cNvPr>
          <p:cNvCxnSpPr>
            <a:cxnSpLocks/>
            <a:stCxn id="4" idx="3"/>
            <a:endCxn id="6" idx="2"/>
          </p:cNvCxnSpPr>
          <p:nvPr/>
        </p:nvCxnSpPr>
        <p:spPr>
          <a:xfrm flipV="1">
            <a:off x="1270000" y="1914436"/>
            <a:ext cx="2569670" cy="111324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EDA3E6B-F51B-1A25-98FC-42DE8BF2D74D}"/>
              </a:ext>
            </a:extLst>
          </p:cNvPr>
          <p:cNvSpPr txBox="1"/>
          <p:nvPr/>
        </p:nvSpPr>
        <p:spPr>
          <a:xfrm>
            <a:off x="1975310" y="1545104"/>
            <a:ext cx="3728720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decorator -&gt; </a:t>
            </a:r>
            <a:r>
              <a:rPr lang="ko-KR" altLang="en-US" dirty="0"/>
              <a:t>추후에 살펴볼 것</a:t>
            </a: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AD859B-0C58-B949-B686-9238F366D300}"/>
              </a:ext>
            </a:extLst>
          </p:cNvPr>
          <p:cNvSpPr txBox="1"/>
          <p:nvPr/>
        </p:nvSpPr>
        <p:spPr>
          <a:xfrm>
            <a:off x="0" y="812974"/>
            <a:ext cx="6096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1. decorator</a:t>
            </a:r>
            <a:endParaRPr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AE7E6D-AF65-57DE-F559-8D1E43BC6E94}"/>
              </a:ext>
            </a:extLst>
          </p:cNvPr>
          <p:cNvSpPr txBox="1"/>
          <p:nvPr/>
        </p:nvSpPr>
        <p:spPr>
          <a:xfrm>
            <a:off x="6096000" y="812974"/>
            <a:ext cx="6096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2. (operator) Overloading</a:t>
            </a:r>
            <a:endParaRPr lang="ko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44E046-FCA6-A9E7-C9F1-33C876A5C81F}"/>
              </a:ext>
            </a:extLst>
          </p:cNvPr>
          <p:cNvSpPr txBox="1"/>
          <p:nvPr/>
        </p:nvSpPr>
        <p:spPr>
          <a:xfrm>
            <a:off x="6527799" y="5938657"/>
            <a:ext cx="5232400" cy="646331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tensorflow</a:t>
            </a:r>
            <a:r>
              <a:rPr lang="ko-KR" altLang="en-US" dirty="0"/>
              <a:t>는 어떻게 연산자로 계산할 수 있는가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-&gt;</a:t>
            </a:r>
            <a:r>
              <a:rPr lang="en-US" altLang="ko-KR" dirty="0">
                <a:sym typeface="Wingdings" panose="05000000000000000000" pitchFamily="2" charset="2"/>
              </a:rPr>
              <a:t> operator overloading</a:t>
            </a:r>
            <a:endParaRPr lang="en-US" altLang="ko-KR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51C34CBA-83F1-C725-1280-91E12408E7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1310" y="1182306"/>
            <a:ext cx="4640982" cy="4724809"/>
          </a:xfrm>
          <a:prstGeom prst="rect">
            <a:avLst/>
          </a:prstGeom>
        </p:spPr>
      </p:pic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F2EAABDF-E2C8-2553-5AC6-46C24D8BC0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42495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586"/>
    </mc:Choice>
    <mc:Fallback>
      <p:transition spd="slow" advTm="55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27549A-1E54-4F07-1BED-204E78C10A0A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 err="1"/>
              <a:t>머신러닝</a:t>
            </a:r>
            <a:endParaRPr lang="ko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492B9D-590C-2AF4-2B01-8AE20455FEB4}"/>
              </a:ext>
            </a:extLst>
          </p:cNvPr>
          <p:cNvSpPr txBox="1"/>
          <p:nvPr/>
        </p:nvSpPr>
        <p:spPr>
          <a:xfrm>
            <a:off x="951139" y="1640642"/>
            <a:ext cx="10289722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i="0" dirty="0">
                <a:effectLst/>
                <a:latin typeface="Arial" panose="020B0604020202020204" pitchFamily="34" charset="0"/>
              </a:rPr>
              <a:t>기계 학습</a:t>
            </a:r>
            <a:r>
              <a:rPr lang="en-US" altLang="ko-KR" b="0" i="0" dirty="0">
                <a:effectLst/>
                <a:latin typeface="Arial" panose="020B0604020202020204" pitchFamily="34" charset="0"/>
              </a:rPr>
              <a:t>(</a:t>
            </a:r>
            <a:r>
              <a:rPr lang="ko-KR" altLang="en-US" b="0" i="0" dirty="0">
                <a:effectLst/>
                <a:latin typeface="Arial" panose="020B0604020202020204" pitchFamily="34" charset="0"/>
              </a:rPr>
              <a:t>機械學習</a:t>
            </a:r>
            <a:r>
              <a:rPr lang="en-US" altLang="ko-KR" b="0" i="0" dirty="0">
                <a:effectLst/>
                <a:latin typeface="Arial" panose="020B0604020202020204" pitchFamily="34" charset="0"/>
              </a:rPr>
              <a:t>) </a:t>
            </a:r>
            <a:r>
              <a:rPr lang="ko-KR" altLang="en-US" b="0" i="0" dirty="0">
                <a:effectLst/>
                <a:latin typeface="Arial" panose="020B0604020202020204" pitchFamily="34" charset="0"/>
              </a:rPr>
              <a:t>또는 </a:t>
            </a:r>
            <a:r>
              <a:rPr lang="ko-KR" altLang="en-US" b="1" i="0" dirty="0">
                <a:effectLst/>
                <a:latin typeface="Arial" panose="020B0604020202020204" pitchFamily="34" charset="0"/>
              </a:rPr>
              <a:t>머신 러닝</a:t>
            </a:r>
            <a:r>
              <a:rPr lang="en-US" altLang="ko-KR" b="0" i="0" dirty="0">
                <a:effectLst/>
                <a:latin typeface="Arial" panose="020B0604020202020204" pitchFamily="34" charset="0"/>
              </a:rPr>
              <a:t>(</a:t>
            </a:r>
            <a:r>
              <a:rPr lang="ko-KR" altLang="en-US" b="0" i="0" u="none" strike="noStrike" dirty="0">
                <a:effectLst/>
                <a:latin typeface="Arial" panose="020B0604020202020204" pitchFamily="34" charset="0"/>
              </a:rPr>
              <a:t>영어</a:t>
            </a:r>
            <a:r>
              <a:rPr lang="en-US" altLang="ko-KR" b="0" i="0" dirty="0">
                <a:effectLst/>
                <a:latin typeface="Arial" panose="020B0604020202020204" pitchFamily="34" charset="0"/>
              </a:rPr>
              <a:t>: machine learning)</a:t>
            </a:r>
            <a:r>
              <a:rPr lang="ko-KR" altLang="en-US" b="0" i="0" dirty="0">
                <a:effectLst/>
                <a:latin typeface="Arial" panose="020B0604020202020204" pitchFamily="34" charset="0"/>
              </a:rPr>
              <a:t>은 경험을 통해 자동으로 개선하는 컴퓨터 알고리즘의 연구이다</a:t>
            </a:r>
            <a:r>
              <a:rPr lang="en-US" altLang="ko-KR" b="0" i="0" dirty="0">
                <a:effectLst/>
                <a:latin typeface="Arial" panose="020B0604020202020204" pitchFamily="34" charset="0"/>
              </a:rPr>
              <a:t>.</a:t>
            </a:r>
            <a:r>
              <a:rPr lang="en-US" altLang="ko-KR" baseline="30000" dirty="0">
                <a:latin typeface="Arial" panose="020B0604020202020204" pitchFamily="34" charset="0"/>
              </a:rPr>
              <a:t> </a:t>
            </a:r>
            <a:r>
              <a:rPr lang="ko-KR" altLang="en-US" b="0" i="0" u="none" strike="noStrike" dirty="0">
                <a:effectLst/>
                <a:latin typeface="Arial" panose="020B0604020202020204" pitchFamily="34" charset="0"/>
              </a:rPr>
              <a:t>인공지능</a:t>
            </a:r>
            <a:r>
              <a:rPr lang="ko-KR" altLang="en-US" b="0" i="0" dirty="0">
                <a:effectLst/>
                <a:latin typeface="Arial" panose="020B0604020202020204" pitchFamily="34" charset="0"/>
              </a:rPr>
              <a:t>의 한 분야로 간주된다</a:t>
            </a:r>
            <a:r>
              <a:rPr lang="en-US" altLang="ko-KR" b="0" i="0" dirty="0">
                <a:effectLst/>
                <a:latin typeface="Arial" panose="020B0604020202020204" pitchFamily="34" charset="0"/>
              </a:rPr>
              <a:t>. </a:t>
            </a:r>
            <a:r>
              <a:rPr lang="ko-KR" altLang="en-US" b="0" i="0" u="none" strike="noStrike" dirty="0">
                <a:effectLst/>
                <a:latin typeface="Arial" panose="020B0604020202020204" pitchFamily="34" charset="0"/>
              </a:rPr>
              <a:t>컴퓨터</a:t>
            </a:r>
            <a:r>
              <a:rPr lang="ko-KR" altLang="en-US" b="0" i="0" dirty="0">
                <a:effectLst/>
                <a:latin typeface="Arial" panose="020B0604020202020204" pitchFamily="34" charset="0"/>
              </a:rPr>
              <a:t>가 학습할 수 있도록 하는 </a:t>
            </a:r>
            <a:r>
              <a:rPr lang="ko-KR" altLang="en-US" b="0" i="0" u="none" strike="noStrike" dirty="0">
                <a:effectLst/>
                <a:latin typeface="Arial" panose="020B0604020202020204" pitchFamily="34" charset="0"/>
              </a:rPr>
              <a:t>알고리즘</a:t>
            </a:r>
            <a:r>
              <a:rPr lang="ko-KR" altLang="en-US" b="0" i="0" dirty="0">
                <a:effectLst/>
                <a:latin typeface="Arial" panose="020B0604020202020204" pitchFamily="34" charset="0"/>
              </a:rPr>
              <a:t>과 기술을 개발하는 분야이다</a:t>
            </a:r>
            <a:r>
              <a:rPr lang="en-US" altLang="ko-KR" b="0" i="0" dirty="0">
                <a:effectLst/>
                <a:latin typeface="Arial" panose="020B0604020202020204" pitchFamily="34" charset="0"/>
              </a:rPr>
              <a:t>.</a:t>
            </a:r>
          </a:p>
          <a:p>
            <a:endParaRPr lang="en-US" altLang="ko-KR" b="0" i="0" dirty="0">
              <a:effectLst/>
              <a:latin typeface="Arial" panose="020B0604020202020204" pitchFamily="34" charset="0"/>
            </a:endParaRPr>
          </a:p>
          <a:p>
            <a:r>
              <a:rPr lang="en-US" altLang="ko-KR" sz="1400" dirty="0">
                <a:latin typeface="Arial" panose="020B0604020202020204" pitchFamily="34" charset="0"/>
              </a:rPr>
              <a:t>Source: https://ko.wikipedia.org/wiki/%EA%B8%B0%EA%B3%84_%ED%95%99%EC%8A%B5</a:t>
            </a:r>
            <a:endParaRPr lang="ko-KR" altLang="en-US" sz="1400" dirty="0"/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A50C3A77-7310-BA27-A02E-CBDD11F0C2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5817166"/>
              </p:ext>
            </p:extLst>
          </p:nvPr>
        </p:nvGraphicFramePr>
        <p:xfrm>
          <a:off x="1123562" y="3278843"/>
          <a:ext cx="9944876" cy="14615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46486">
                  <a:extLst>
                    <a:ext uri="{9D8B030D-6E8A-4147-A177-3AD203B41FA5}">
                      <a16:colId xmlns:a16="http://schemas.microsoft.com/office/drawing/2014/main" val="2385587859"/>
                    </a:ext>
                  </a:extLst>
                </a:gridCol>
                <a:gridCol w="4149195">
                  <a:extLst>
                    <a:ext uri="{9D8B030D-6E8A-4147-A177-3AD203B41FA5}">
                      <a16:colId xmlns:a16="http://schemas.microsoft.com/office/drawing/2014/main" val="4031753164"/>
                    </a:ext>
                  </a:extLst>
                </a:gridCol>
                <a:gridCol w="4149195">
                  <a:extLst>
                    <a:ext uri="{9D8B030D-6E8A-4147-A177-3AD203B41FA5}">
                      <a16:colId xmlns:a16="http://schemas.microsoft.com/office/drawing/2014/main" val="1156236576"/>
                    </a:ext>
                  </a:extLst>
                </a:gridCol>
              </a:tblGrid>
              <a:tr h="4505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Supervised learning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Unsupervised learning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102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데이터에 정답이 있는가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194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활용 사례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가격 예측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스팸 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클러스터링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군집화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474460"/>
                  </a:ext>
                </a:extLst>
              </a:tr>
            </a:tbl>
          </a:graphicData>
        </a:graphic>
      </p:graphicFrame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24677CC8-5521-AE05-877E-5A4253BE64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17105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659"/>
    </mc:Choice>
    <mc:Fallback>
      <p:transition spd="slow" advTm="130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27549A-1E54-4F07-1BED-204E78C10A0A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/>
              <a:t>선형 회귀 </a:t>
            </a:r>
            <a:r>
              <a:rPr lang="en-US" altLang="ko-KR" b="1" dirty="0"/>
              <a:t>(Linear Regression)</a:t>
            </a:r>
            <a:endParaRPr lang="ko-KR" altLang="en-US" b="1" dirty="0"/>
          </a:p>
        </p:txBody>
      </p:sp>
      <p:pic>
        <p:nvPicPr>
          <p:cNvPr id="1026" name="Picture 2" descr="plot ols">
            <a:extLst>
              <a:ext uri="{FF2B5EF4-FFF2-40B4-BE49-F238E27FC236}">
                <a16:creationId xmlns:a16="http://schemas.microsoft.com/office/drawing/2014/main" id="{E2EA35B6-E9FF-A0B8-81A3-BD0CEAB9D3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75" t="11294" r="9218" b="10165"/>
          <a:stretch/>
        </p:blipFill>
        <p:spPr bwMode="auto">
          <a:xfrm>
            <a:off x="3690936" y="561338"/>
            <a:ext cx="4810125" cy="3590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FFAF67-5DBE-D6C7-E56B-6685F33C35BA}"/>
              </a:ext>
            </a:extLst>
          </p:cNvPr>
          <p:cNvSpPr txBox="1"/>
          <p:nvPr/>
        </p:nvSpPr>
        <p:spPr>
          <a:xfrm>
            <a:off x="0" y="6550223"/>
            <a:ext cx="9063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Source: https://scikit-learn.org/stable/auto_examples/linear_model/plot_ols.html</a:t>
            </a:r>
            <a:endParaRPr lang="ko-KR" alt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B48C2D-14D8-6AEB-449D-43AA5E2E96A6}"/>
              </a:ext>
            </a:extLst>
          </p:cNvPr>
          <p:cNvSpPr txBox="1"/>
          <p:nvPr/>
        </p:nvSpPr>
        <p:spPr>
          <a:xfrm>
            <a:off x="562944" y="4394718"/>
            <a:ext cx="11066107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하나의 종속 변수에 대해 하나 이상의 독립 변수</a:t>
            </a:r>
            <a:r>
              <a:rPr lang="en-US" altLang="ko-KR" dirty="0"/>
              <a:t>(</a:t>
            </a:r>
            <a:r>
              <a:rPr lang="ko-KR" altLang="en-US" dirty="0"/>
              <a:t>들</a:t>
            </a:r>
            <a:r>
              <a:rPr lang="en-US" altLang="ko-KR" dirty="0"/>
              <a:t>)</a:t>
            </a:r>
            <a:r>
              <a:rPr lang="ko-KR" altLang="en-US" dirty="0"/>
              <a:t>의 선형 조합으로 나타내는 방법</a:t>
            </a:r>
            <a:endParaRPr lang="en-US" altLang="ko-KR" dirty="0"/>
          </a:p>
          <a:p>
            <a:r>
              <a:rPr lang="ko-KR" altLang="en-US" dirty="0"/>
              <a:t>독립 변수</a:t>
            </a:r>
            <a:r>
              <a:rPr lang="en-US" altLang="ko-KR" dirty="0"/>
              <a:t>(</a:t>
            </a:r>
            <a:r>
              <a:rPr lang="ko-KR" altLang="en-US" dirty="0"/>
              <a:t>들</a:t>
            </a:r>
            <a:r>
              <a:rPr lang="en-US" altLang="ko-KR" dirty="0"/>
              <a:t>)</a:t>
            </a:r>
            <a:r>
              <a:rPr lang="ko-KR" altLang="en-US" dirty="0"/>
              <a:t>에는 각각 기울기</a:t>
            </a:r>
            <a:r>
              <a:rPr lang="en-US" altLang="ko-KR" dirty="0"/>
              <a:t>(weight, </a:t>
            </a:r>
            <a:r>
              <a:rPr lang="ko-KR" altLang="en-US" dirty="0"/>
              <a:t>가중치</a:t>
            </a:r>
            <a:r>
              <a:rPr lang="en-US" altLang="ko-KR" dirty="0"/>
              <a:t>)</a:t>
            </a:r>
            <a:r>
              <a:rPr lang="ko-KR" altLang="en-US" dirty="0"/>
              <a:t>가 곱해지며 데이터를 가장 잘 대변하는 기울기 조합을 찾는 것이 선형 회귀의 목표이다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‘</a:t>
            </a:r>
            <a:r>
              <a:rPr lang="ko-KR" altLang="en-US" dirty="0"/>
              <a:t>데이터를 대변</a:t>
            </a:r>
            <a:r>
              <a:rPr lang="en-US" altLang="ko-KR" dirty="0"/>
              <a:t>‘</a:t>
            </a:r>
            <a:r>
              <a:rPr lang="ko-KR" altLang="en-US" dirty="0"/>
              <a:t>한 정도의 정량적인 기준은 데이터와 회귀식의 오차</a:t>
            </a:r>
            <a:r>
              <a:rPr lang="en-US" altLang="ko-KR" dirty="0"/>
              <a:t>(Error)</a:t>
            </a:r>
            <a:r>
              <a:rPr lang="ko-KR" altLang="en-US" dirty="0"/>
              <a:t>로 확인할 수 있으며</a:t>
            </a:r>
            <a:r>
              <a:rPr lang="en-US" altLang="ko-KR" dirty="0"/>
              <a:t>, </a:t>
            </a:r>
            <a:r>
              <a:rPr lang="ko-KR" altLang="en-US" dirty="0"/>
              <a:t>비용</a:t>
            </a:r>
            <a:r>
              <a:rPr lang="en-US" altLang="ko-KR" dirty="0"/>
              <a:t>(Cost)</a:t>
            </a:r>
            <a:r>
              <a:rPr lang="ko-KR" altLang="en-US" dirty="0"/>
              <a:t> 또는 손실</a:t>
            </a:r>
            <a:r>
              <a:rPr lang="en-US" altLang="ko-KR" dirty="0"/>
              <a:t>(Loss)</a:t>
            </a:r>
            <a:r>
              <a:rPr lang="ko-KR" altLang="en-US" dirty="0"/>
              <a:t>라고 부른다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이러한 손실은 손실 함수</a:t>
            </a:r>
            <a:r>
              <a:rPr lang="en-US" altLang="ko-KR" dirty="0"/>
              <a:t>(Loss function)</a:t>
            </a:r>
            <a:r>
              <a:rPr lang="ko-KR" altLang="en-US" dirty="0"/>
              <a:t>의 </a:t>
            </a:r>
            <a:r>
              <a:rPr lang="en-US" altLang="ko-KR" dirty="0"/>
              <a:t>input</a:t>
            </a:r>
            <a:r>
              <a:rPr lang="ko-KR" altLang="en-US" dirty="0"/>
              <a:t>으로 입력되어 회귀의 정확도</a:t>
            </a:r>
            <a:r>
              <a:rPr lang="en-US" altLang="ko-KR" dirty="0"/>
              <a:t>(Accuracy)</a:t>
            </a:r>
            <a:r>
              <a:rPr lang="ko-KR" altLang="en-US" dirty="0"/>
              <a:t> 등을 확인하는 척도를 구한다</a:t>
            </a:r>
            <a:r>
              <a:rPr lang="en-US" altLang="ko-KR" dirty="0"/>
              <a:t>.</a:t>
            </a: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EEE584EA-254B-34EF-606B-575BC2A798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47035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42"/>
    </mc:Choice>
    <mc:Fallback>
      <p:transition spd="slow" advTm="52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27549A-1E54-4F07-1BED-204E78C10A0A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/>
              <a:t>단순 선형 회귀 </a:t>
            </a:r>
            <a:r>
              <a:rPr lang="en-US" altLang="ko-KR" b="1" dirty="0"/>
              <a:t>(Simple Linear Regression)</a:t>
            </a:r>
            <a:endParaRPr lang="ko-KR" altLang="en-US" b="1" dirty="0"/>
          </a:p>
        </p:txBody>
      </p:sp>
      <p:pic>
        <p:nvPicPr>
          <p:cNvPr id="1026" name="Picture 2" descr="plot ols">
            <a:extLst>
              <a:ext uri="{FF2B5EF4-FFF2-40B4-BE49-F238E27FC236}">
                <a16:creationId xmlns:a16="http://schemas.microsoft.com/office/drawing/2014/main" id="{E2EA35B6-E9FF-A0B8-81A3-BD0CEAB9D3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75" t="11294" r="9218" b="10165"/>
          <a:stretch/>
        </p:blipFill>
        <p:spPr bwMode="auto">
          <a:xfrm>
            <a:off x="3690936" y="561338"/>
            <a:ext cx="4810125" cy="3590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FFAF67-5DBE-D6C7-E56B-6685F33C35BA}"/>
              </a:ext>
            </a:extLst>
          </p:cNvPr>
          <p:cNvSpPr txBox="1"/>
          <p:nvPr/>
        </p:nvSpPr>
        <p:spPr>
          <a:xfrm>
            <a:off x="0" y="6488668"/>
            <a:ext cx="9063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Source: https://scikit-learn.org/stable/auto_examples/linear_model/plot_ols.html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4798D4E-0F31-232C-FB0E-2354E0AFC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1639" y="4232516"/>
            <a:ext cx="9708721" cy="16994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BAEA51-AF44-BD01-36C2-3870C99C5819}"/>
              </a:ext>
            </a:extLst>
          </p:cNvPr>
          <p:cNvSpPr txBox="1"/>
          <p:nvPr/>
        </p:nvSpPr>
        <p:spPr>
          <a:xfrm>
            <a:off x="914400" y="6119336"/>
            <a:ext cx="11074400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회귀 최적화 </a:t>
            </a:r>
            <a:r>
              <a:rPr lang="en-US" altLang="ko-KR" dirty="0"/>
              <a:t>= Cost</a:t>
            </a:r>
            <a:r>
              <a:rPr lang="ko-KR" altLang="en-US" dirty="0"/>
              <a:t>의 </a:t>
            </a:r>
            <a:r>
              <a:rPr lang="en-US" altLang="ko-KR" dirty="0"/>
              <a:t>minimization -&gt; </a:t>
            </a:r>
            <a:r>
              <a:rPr lang="en-US" altLang="ko-KR" b="1" dirty="0"/>
              <a:t>How?</a:t>
            </a:r>
            <a:r>
              <a:rPr lang="en-US" altLang="ko-KR" dirty="0"/>
              <a:t> -&gt; Cost function</a:t>
            </a:r>
            <a:r>
              <a:rPr lang="ko-KR" altLang="en-US" dirty="0"/>
              <a:t>의 </a:t>
            </a:r>
            <a:r>
              <a:rPr lang="en-US" altLang="ko-KR" dirty="0"/>
              <a:t>minimum</a:t>
            </a:r>
            <a:r>
              <a:rPr lang="ko-KR" altLang="en-US" dirty="0"/>
              <a:t>을 </a:t>
            </a:r>
            <a:r>
              <a:rPr lang="en-US" altLang="ko-KR" dirty="0"/>
              <a:t>return</a:t>
            </a:r>
            <a:r>
              <a:rPr lang="ko-KR" altLang="en-US" dirty="0"/>
              <a:t>하는 기울기</a:t>
            </a:r>
            <a:r>
              <a:rPr lang="en-US" altLang="ko-KR" dirty="0"/>
              <a:t>(W) </a:t>
            </a:r>
            <a:r>
              <a:rPr lang="ko-KR" altLang="en-US" dirty="0"/>
              <a:t>계산</a:t>
            </a:r>
            <a:endParaRPr lang="en-US" altLang="ko-KR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8400E40-47CF-CF9E-1EAF-DADE200629E3}"/>
              </a:ext>
            </a:extLst>
          </p:cNvPr>
          <p:cNvSpPr/>
          <p:nvPr/>
        </p:nvSpPr>
        <p:spPr>
          <a:xfrm>
            <a:off x="8239760" y="5405120"/>
            <a:ext cx="2367279" cy="3149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F20AE42-A6FA-7E6B-6251-619C805142E6}"/>
              </a:ext>
            </a:extLst>
          </p:cNvPr>
          <p:cNvCxnSpPr>
            <a:cxnSpLocks/>
            <a:stCxn id="10" idx="1"/>
            <a:endCxn id="9" idx="0"/>
          </p:cNvCxnSpPr>
          <p:nvPr/>
        </p:nvCxnSpPr>
        <p:spPr>
          <a:xfrm flipH="1">
            <a:off x="6451600" y="5562600"/>
            <a:ext cx="1788160" cy="55673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2D0CED53-0A4F-AE5D-138F-92AEF1D141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12765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277"/>
    </mc:Choice>
    <mc:Fallback>
      <p:transition spd="slow" advTm="722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D15AB2-6CB7-2F45-6170-FFD51618EF8C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Gradient descent (</a:t>
            </a:r>
            <a:r>
              <a:rPr lang="ko-KR" altLang="en-US" b="1" dirty="0" err="1"/>
              <a:t>경사하강법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DAD866-CA2E-33A4-1D5F-C64FD76D4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260" y="4330710"/>
            <a:ext cx="9693480" cy="1257409"/>
          </a:xfrm>
          <a:prstGeom prst="rect">
            <a:avLst/>
          </a:prstGeom>
        </p:spPr>
      </p:pic>
      <p:pic>
        <p:nvPicPr>
          <p:cNvPr id="1026" name="Picture 2" descr="graph illustrating different learning rates within gradient descent">
            <a:extLst>
              <a:ext uri="{FF2B5EF4-FFF2-40B4-BE49-F238E27FC236}">
                <a16:creationId xmlns:a16="http://schemas.microsoft.com/office/drawing/2014/main" id="{AB9344EF-0790-FFF9-671C-813C682FF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820" y="742918"/>
            <a:ext cx="609600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raph illustrating saddle points and local minima">
            <a:extLst>
              <a:ext uri="{FF2B5EF4-FFF2-40B4-BE49-F238E27FC236}">
                <a16:creationId xmlns:a16="http://schemas.microsoft.com/office/drawing/2014/main" id="{275A639F-5A97-BC0E-1A3C-0FDF225812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33"/>
          <a:stretch/>
        </p:blipFill>
        <p:spPr bwMode="auto">
          <a:xfrm>
            <a:off x="7507820" y="742919"/>
            <a:ext cx="302768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ED8D9-4B73-5C41-56E5-368CBF1C1238}"/>
              </a:ext>
            </a:extLst>
          </p:cNvPr>
          <p:cNvSpPr txBox="1"/>
          <p:nvPr/>
        </p:nvSpPr>
        <p:spPr>
          <a:xfrm>
            <a:off x="0" y="6488668"/>
            <a:ext cx="9063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Source: https://www.ibm.com/topics/gradient-descent</a:t>
            </a:r>
            <a:endParaRPr lang="ko-KR" altLang="en-US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247EFC39-3CC2-9D87-18EB-57BA82B7E6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86428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67"/>
    </mc:Choice>
    <mc:Fallback>
      <p:transition spd="slow" advTm="30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917BC8-EFB6-512E-E878-7BCEB6E0EB53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 err="1"/>
              <a:t>tensorflow.GradientTape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D394D5-6284-0535-F009-8049D26F5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9332"/>
            <a:ext cx="12192000" cy="145533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CCBA2BD-E713-59C8-39C0-D197A2DA9D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2" t="1993" r="3938" b="3761"/>
          <a:stretch/>
        </p:blipFill>
        <p:spPr>
          <a:xfrm>
            <a:off x="1849120" y="1952083"/>
            <a:ext cx="8168640" cy="45821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492E49-6477-7A2C-BA40-7271E079043E}"/>
              </a:ext>
            </a:extLst>
          </p:cNvPr>
          <p:cNvSpPr txBox="1"/>
          <p:nvPr/>
        </p:nvSpPr>
        <p:spPr>
          <a:xfrm>
            <a:off x="4765040" y="3336438"/>
            <a:ext cx="372872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y = x**2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BF277D4-0491-7F5A-B35C-35B2A1237BC7}"/>
              </a:ext>
            </a:extLst>
          </p:cNvPr>
          <p:cNvSpPr/>
          <p:nvPr/>
        </p:nvSpPr>
        <p:spPr>
          <a:xfrm>
            <a:off x="2509520" y="6097363"/>
            <a:ext cx="1564640" cy="2133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E834652-FBB3-8041-A135-FF834BD08CBA}"/>
              </a:ext>
            </a:extLst>
          </p:cNvPr>
          <p:cNvSpPr/>
          <p:nvPr/>
        </p:nvSpPr>
        <p:spPr>
          <a:xfrm>
            <a:off x="1981200" y="4481923"/>
            <a:ext cx="822960" cy="2133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1184F4-C43F-E728-74F7-5A20915DC9CC}"/>
              </a:ext>
            </a:extLst>
          </p:cNvPr>
          <p:cNvSpPr txBox="1"/>
          <p:nvPr/>
        </p:nvSpPr>
        <p:spPr>
          <a:xfrm>
            <a:off x="4765040" y="3833191"/>
            <a:ext cx="372872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x</a:t>
            </a:r>
            <a:r>
              <a:rPr lang="ko-KR" altLang="en-US" dirty="0"/>
              <a:t>에 대해 미분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428D53-989E-260D-08F9-F60B75022E49}"/>
              </a:ext>
            </a:extLst>
          </p:cNvPr>
          <p:cNvSpPr txBox="1"/>
          <p:nvPr/>
        </p:nvSpPr>
        <p:spPr>
          <a:xfrm>
            <a:off x="4765040" y="4588603"/>
            <a:ext cx="372872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y’</a:t>
            </a:r>
            <a:r>
              <a:rPr lang="ko-KR" altLang="en-US" dirty="0"/>
              <a:t> </a:t>
            </a:r>
            <a:r>
              <a:rPr lang="en-US" altLang="ko-KR" dirty="0"/>
              <a:t>= 2x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E17BE446-AC82-EC6B-84ED-FA81A9E32E4E}"/>
              </a:ext>
            </a:extLst>
          </p:cNvPr>
          <p:cNvCxnSpPr>
            <a:stCxn id="5" idx="3"/>
            <a:endCxn id="3" idx="1"/>
          </p:cNvCxnSpPr>
          <p:nvPr/>
        </p:nvCxnSpPr>
        <p:spPr>
          <a:xfrm flipV="1">
            <a:off x="2804160" y="3521104"/>
            <a:ext cx="1960880" cy="10674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9ED9B0-A8DD-AB69-678F-3615A285B5B8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3291840" y="4017857"/>
            <a:ext cx="1473200" cy="20463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EF4710E-4479-ECB9-BBD8-96E7ACBC8D19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6629400" y="4202523"/>
            <a:ext cx="0" cy="3860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6272F86-D4BC-0BC1-2524-24ADC0DB0AC4}"/>
              </a:ext>
            </a:extLst>
          </p:cNvPr>
          <p:cNvSpPr txBox="1"/>
          <p:nvPr/>
        </p:nvSpPr>
        <p:spPr>
          <a:xfrm>
            <a:off x="0" y="6488668"/>
            <a:ext cx="9063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Source: https://www.tensorflow.org/guide/autodiff?hl=ko</a:t>
            </a:r>
            <a:endParaRPr lang="ko-KR" altLang="en-US" dirty="0"/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E4620116-90F1-1C44-5275-89CC14D462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61844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74"/>
    </mc:Choice>
    <mc:Fallback>
      <p:transition spd="slow" advTm="61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917BC8-EFB6-512E-E878-7BCEB6E0EB53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with </a:t>
            </a:r>
            <a:r>
              <a:rPr lang="ko-KR" altLang="en-US" b="1" dirty="0"/>
              <a:t>구문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FA792A0-9B22-35CA-D403-B7BD73746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40" y="1735392"/>
            <a:ext cx="11290719" cy="3387216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11EE9DED-D18F-3D4F-26DD-E4FE203222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52924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370"/>
    </mc:Choice>
    <mc:Fallback>
      <p:transition spd="slow" advTm="47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917BC8-EFB6-512E-E878-7BCEB6E0EB53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with </a:t>
            </a:r>
            <a:r>
              <a:rPr lang="ko-KR" altLang="en-US" b="1" dirty="0"/>
              <a:t>구문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0DA0F37-6E52-09C9-BCA5-4DC841256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44304"/>
            <a:ext cx="3440871" cy="418484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33773FD-8B7D-86DA-10E6-E4C80F5FB2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8241" y="844304"/>
            <a:ext cx="8763759" cy="5677392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C863DF95-DAE5-7A49-9978-18A69D22F0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54184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62"/>
    </mc:Choice>
    <mc:Fallback>
      <p:transition spd="slow" advTm="50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917BC8-EFB6-512E-E878-7BCEB6E0EB53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with </a:t>
            </a:r>
            <a:r>
              <a:rPr lang="ko-KR" altLang="en-US" b="1" dirty="0"/>
              <a:t>구문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C65CEC-FACC-9004-E1D4-62BB2FD45F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1875" y="1752540"/>
            <a:ext cx="6245275" cy="335292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509BE9D-F984-296D-1E53-73BB0285ED7C}"/>
              </a:ext>
            </a:extLst>
          </p:cNvPr>
          <p:cNvSpPr/>
          <p:nvPr/>
        </p:nvSpPr>
        <p:spPr>
          <a:xfrm>
            <a:off x="2905760" y="2377440"/>
            <a:ext cx="1076960" cy="2641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8A7B770C-D281-A500-F455-E13EFBD3A2E2}"/>
              </a:ext>
            </a:extLst>
          </p:cNvPr>
          <p:cNvCxnSpPr>
            <a:cxnSpLocks/>
            <a:stCxn id="3" idx="3"/>
            <a:endCxn id="9" idx="2"/>
          </p:cNvCxnSpPr>
          <p:nvPr/>
        </p:nvCxnSpPr>
        <p:spPr>
          <a:xfrm flipV="1">
            <a:off x="3982720" y="1396276"/>
            <a:ext cx="3230070" cy="111324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92F5828-1B30-0481-BE90-8E3892B4534F}"/>
              </a:ext>
            </a:extLst>
          </p:cNvPr>
          <p:cNvSpPr txBox="1"/>
          <p:nvPr/>
        </p:nvSpPr>
        <p:spPr>
          <a:xfrm>
            <a:off x="5348430" y="1026944"/>
            <a:ext cx="3728720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decorator -&gt; </a:t>
            </a:r>
            <a:r>
              <a:rPr lang="ko-KR" altLang="en-US" dirty="0"/>
              <a:t>추후에 살펴볼 것</a:t>
            </a:r>
            <a:endParaRPr lang="en-US" altLang="ko-KR" dirty="0"/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A94D647C-2FE9-521A-7F50-FF341F0064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27426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58"/>
    </mc:Choice>
    <mc:Fallback>
      <p:transition spd="slow" advTm="21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384</Words>
  <Application>Microsoft Office PowerPoint</Application>
  <PresentationFormat>와이드스크린</PresentationFormat>
  <Paragraphs>47</Paragraphs>
  <Slides>12</Slides>
  <Notes>0</Notes>
  <HiddenSlides>0</HiddenSlides>
  <MMClips>12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1주차 발표 자료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1주차 발표 자료</dc:title>
  <dc:creator>JiHwan Lee</dc:creator>
  <cp:lastModifiedBy>JiHwan Lee</cp:lastModifiedBy>
  <cp:revision>60</cp:revision>
  <dcterms:created xsi:type="dcterms:W3CDTF">2023-09-13T01:10:10Z</dcterms:created>
  <dcterms:modified xsi:type="dcterms:W3CDTF">2023-09-13T10:35:42Z</dcterms:modified>
</cp:coreProperties>
</file>

<file path=docProps/thumbnail.jpeg>
</file>